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3"/>
  </p:notesMasterIdLst>
  <p:sldIdLst>
    <p:sldId id="691" r:id="rId2"/>
  </p:sldIdLst>
  <p:sldSz cx="9144000" cy="5143500" type="screen16x9"/>
  <p:notesSz cx="6858000" cy="9144000"/>
  <p:defaultTextStyle>
    <a:defPPr>
      <a:defRPr lang="en-US"/>
    </a:defPPr>
    <a:lvl1pPr marL="0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316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2632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8949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5268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1587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7900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4219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0538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101"/>
    <a:srgbClr val="D39E01"/>
    <a:srgbClr val="328CCF"/>
    <a:srgbClr val="587925"/>
    <a:srgbClr val="A1D4A7"/>
    <a:srgbClr val="FED96A"/>
    <a:srgbClr val="85CCD2"/>
    <a:srgbClr val="1BB9D5"/>
    <a:srgbClr val="FFFF9C"/>
    <a:srgbClr val="C3F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22" autoAdjust="0"/>
    <p:restoredTop sz="91822" autoAdjust="0"/>
  </p:normalViewPr>
  <p:slideViewPr>
    <p:cSldViewPr snapToGrid="0" snapToObjects="1">
      <p:cViewPr varScale="1">
        <p:scale>
          <a:sx n="270" d="100"/>
          <a:sy n="270" d="100"/>
        </p:scale>
        <p:origin x="101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1C4D0-80C2-9E48-ACD7-758180780CB5}" type="datetimeFigureOut">
              <a:rPr lang="en-US" smtClean="0"/>
              <a:t>3/15/21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71BE8-7FD5-8141-9025-F466D9BDF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95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316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632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68949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5268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1587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7900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4219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0538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luencer - With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7068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055788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8740094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luencer - With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7068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657181" y="879510"/>
            <a:ext cx="5781390" cy="285750"/>
          </a:xfrm>
          <a:prstGeom prst="rect">
            <a:avLst/>
          </a:prstGeom>
        </p:spPr>
        <p:txBody>
          <a:bodyPr lIns="90972" tIns="45464" rIns="90972" bIns="45464" anchor="ctr"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932010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61" y="-19880"/>
            <a:ext cx="2421531" cy="51633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3810" y="982446"/>
            <a:ext cx="6086006" cy="3612178"/>
          </a:xfrm>
          <a:prstGeom prst="rect">
            <a:avLst/>
          </a:prstGeom>
        </p:spPr>
        <p:txBody>
          <a:bodyPr>
            <a:normAutofit/>
          </a:bodyPr>
          <a:lstStyle>
            <a:lvl5pPr>
              <a:defRPr/>
            </a:lvl5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326526" y="1962672"/>
            <a:ext cx="4248191" cy="886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Click to edit Master title style</a:t>
            </a:r>
            <a:endParaRPr dirty="0"/>
          </a:p>
        </p:txBody>
      </p:sp>
      <p:sp>
        <p:nvSpPr>
          <p:cNvPr id="14" name="Oval 13"/>
          <p:cNvSpPr/>
          <p:nvPr userDrawn="1"/>
        </p:nvSpPr>
        <p:spPr>
          <a:xfrm>
            <a:off x="39948" y="5636"/>
            <a:ext cx="275183" cy="180441"/>
          </a:xfrm>
          <a:prstGeom prst="ellipse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solidFill>
                <a:srgbClr val="EE3938"/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80" y="34804"/>
            <a:ext cx="334519" cy="164630"/>
          </a:xfrm>
          <a:prstGeom prst="rect">
            <a:avLst/>
          </a:prstGeom>
        </p:spPr>
        <p:txBody>
          <a:bodyPr/>
          <a:lstStyle>
            <a:lvl1pPr algn="ctr">
              <a:defRPr sz="450">
                <a:solidFill>
                  <a:srgbClr val="EE3938"/>
                </a:solidFill>
              </a:defRPr>
            </a:lvl1pPr>
          </a:lstStyle>
          <a:p>
            <a:fld id="{D6CC888B-D9F9-4E54-B722-F151A9F45E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5894216" y="4869657"/>
            <a:ext cx="2895600" cy="273844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/>
            </a:lvl1pPr>
          </a:lstStyle>
          <a:p>
            <a:pPr algn="r"/>
            <a:r>
              <a:rPr lang="en-US"/>
              <a:t>Balancing Discovery and Delivery - © Patrick Steyaert, 2015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273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12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fluencer -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357067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602752" y="879510"/>
            <a:ext cx="5890248" cy="285750"/>
          </a:xfrm>
          <a:prstGeom prst="rect">
            <a:avLst/>
          </a:prstGeom>
        </p:spPr>
        <p:txBody>
          <a:bodyPr lIns="90972" tIns="45464" rIns="90972" bIns="45464" anchor="ctr"/>
          <a:lstStyle>
            <a:lvl1pPr>
              <a:defRPr sz="2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9037561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70" y="168089"/>
            <a:ext cx="4800600" cy="665226"/>
          </a:xfrm>
        </p:spPr>
        <p:txBody>
          <a:bodyPr lIns="45715"/>
          <a:lstStyle/>
          <a:p>
            <a:r>
              <a:rPr lang="nl-BE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1647" y="1200151"/>
            <a:ext cx="3703320" cy="3394472"/>
          </a:xfrm>
          <a:prstGeom prst="rect">
            <a:avLst/>
          </a:prstGeom>
        </p:spPr>
        <p:txBody>
          <a:bodyPr lIns="45715"/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818908"/>
            <a:ext cx="5628934" cy="273844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Scrum and Kanban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21040" y="272304"/>
            <a:ext cx="609600" cy="273844"/>
          </a:xfrm>
          <a:prstGeom prst="rect">
            <a:avLst/>
          </a:prstGeom>
        </p:spPr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ound Same Side Corner Rectangle 20"/>
          <p:cNvSpPr/>
          <p:nvPr/>
        </p:nvSpPr>
        <p:spPr>
          <a:xfrm rot="5400000" flipH="1">
            <a:off x="717368" y="1541118"/>
            <a:ext cx="1370468" cy="1890802"/>
          </a:xfrm>
          <a:prstGeom prst="round2SameRect">
            <a:avLst>
              <a:gd name="adj1" fmla="val 3122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2" tIns="34286" rIns="68572" bIns="34286" rtlCol="0" anchor="ctr"/>
          <a:lstStyle/>
          <a:p>
            <a:pPr algn="ctr"/>
            <a:endParaRPr sz="135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2474" y="1200151"/>
            <a:ext cx="3703320" cy="3394472"/>
          </a:xfrm>
          <a:prstGeom prst="rect">
            <a:avLst/>
          </a:prstGeom>
        </p:spPr>
        <p:txBody>
          <a:bodyPr lIns="45715"/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pic>
        <p:nvPicPr>
          <p:cNvPr id="10" name="Picture 9" descr="Icon voor slides.t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2647" y="168089"/>
            <a:ext cx="728395" cy="48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63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 userDrawn="1">
            <p:ph type="title"/>
          </p:nvPr>
        </p:nvSpPr>
        <p:spPr>
          <a:xfrm>
            <a:off x="357065" y="285750"/>
            <a:ext cx="8381735" cy="457200"/>
          </a:xfrm>
          <a:prstGeom prst="rect">
            <a:avLst/>
          </a:prstGeom>
          <a:noFill/>
        </p:spPr>
        <p:txBody>
          <a:bodyPr vert="horz" lIns="90993" tIns="45474" rIns="90993" bIns="4547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4422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0" r:id="rId2"/>
    <p:sldLayoutId id="2147483684" r:id="rId3"/>
    <p:sldLayoutId id="2147483704" r:id="rId4"/>
    <p:sldLayoutId id="2147483706" r:id="rId5"/>
    <p:sldLayoutId id="2147483708" r:id="rId6"/>
    <p:sldLayoutId id="2147483709" r:id="rId7"/>
  </p:sldLayoutIdLst>
  <p:transition spd="slow">
    <p:wipe/>
  </p:transition>
  <p:hf sldNum="0" hdr="0" ftr="0" dt="0"/>
  <p:txStyles>
    <p:titleStyle>
      <a:lvl1pPr algn="ctr" defTabSz="454967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Bebas Neue Regular" panose="020B0606020202050201" pitchFamily="34" charset="0"/>
          <a:ea typeface="+mj-ea"/>
          <a:cs typeface="+mj-cs"/>
        </a:defRPr>
      </a:lvl1pPr>
    </p:titleStyle>
    <p:bodyStyle>
      <a:lvl1pPr marL="0" marR="0" indent="0" algn="ctr" defTabSz="4549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chemeClr val="bg1">
              <a:lumMod val="75000"/>
            </a:schemeClr>
          </a:solidFill>
          <a:latin typeface="Bebas Neue Regular" panose="020B0606020202050201" pitchFamily="34" charset="0"/>
          <a:ea typeface="+mn-ea"/>
          <a:cs typeface="+mn-cs"/>
        </a:defRPr>
      </a:lvl1pPr>
      <a:lvl2pPr marL="739329" indent="-284348" algn="l" defTabSz="454967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37423" indent="-227482" algn="l" defTabSz="454967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2392" indent="-227482" algn="l" defTabSz="454967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47363" indent="-227482" algn="l" defTabSz="454967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02329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57298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12271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67239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967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9931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4901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9874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4847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9812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4784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9755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deed.en" TargetMode="External"/><Relationship Id="rId2" Type="http://schemas.openxmlformats.org/officeDocument/2006/relationships/hyperlink" Target="https://en.wikipedia.org/wiki/en:Creative_Commons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5089522" y="337983"/>
            <a:ext cx="3048922" cy="4079759"/>
          </a:xfrm>
          <a:prstGeom prst="rect">
            <a:avLst/>
          </a:prstGeom>
          <a:solidFill>
            <a:srgbClr val="A1D4A7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085510" y="671632"/>
            <a:ext cx="3986471" cy="2304129"/>
          </a:xfrm>
          <a:prstGeom prst="rect">
            <a:avLst/>
          </a:prstGeom>
          <a:solidFill>
            <a:srgbClr val="FED96A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073143" y="1510391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r>
              <a:rPr lang="en-US" sz="1200" i="1" dirty="0">
                <a:solidFill>
                  <a:srgbClr val="328CCF"/>
                </a:solidFill>
                <a:cs typeface="Canaro Book"/>
              </a:rPr>
              <a:t>“Failure demand”</a:t>
            </a:r>
          </a:p>
          <a:p>
            <a:pPr algn="ctr">
              <a:lnSpc>
                <a:spcPct val="90000"/>
              </a:lnSpc>
            </a:pPr>
            <a:r>
              <a:rPr lang="en-US" sz="2400" b="1" dirty="0">
                <a:solidFill>
                  <a:srgbClr val="328CCF"/>
                </a:solidFill>
                <a:cs typeface="Canaro Book"/>
              </a:rPr>
              <a:t>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866390" y="1840933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</a:t>
            </a:r>
          </a:p>
        </p:txBody>
      </p:sp>
      <p:sp>
        <p:nvSpPr>
          <p:cNvPr id="57" name="Circular Arrow 56"/>
          <p:cNvSpPr>
            <a:spLocks noChangeAspect="1"/>
          </p:cNvSpPr>
          <p:nvPr/>
        </p:nvSpPr>
        <p:spPr>
          <a:xfrm rot="10189713" flipV="1">
            <a:off x="5783746" y="1781522"/>
            <a:ext cx="556942" cy="580489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328CCF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091977" y="2960112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r>
              <a:rPr lang="en-US" sz="1200" i="1" dirty="0">
                <a:solidFill>
                  <a:srgbClr val="328CCF"/>
                </a:solidFill>
                <a:cs typeface="Canaro Book"/>
              </a:rPr>
              <a:t>“Expedite”</a:t>
            </a:r>
          </a:p>
          <a:p>
            <a:pPr algn="ctr">
              <a:lnSpc>
                <a:spcPct val="90000"/>
              </a:lnSpc>
            </a:pPr>
            <a:r>
              <a:rPr lang="en-US" sz="2400" b="1" dirty="0">
                <a:solidFill>
                  <a:srgbClr val="328CCF"/>
                </a:solidFill>
                <a:cs typeface="Canaro Book"/>
              </a:rPr>
              <a:t>2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902156" y="3290654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</a:t>
            </a:r>
          </a:p>
        </p:txBody>
      </p:sp>
      <p:sp>
        <p:nvSpPr>
          <p:cNvPr id="49" name="Circular Arrow 48"/>
          <p:cNvSpPr>
            <a:spLocks noChangeAspect="1"/>
          </p:cNvSpPr>
          <p:nvPr/>
        </p:nvSpPr>
        <p:spPr>
          <a:xfrm rot="10189713" flipH="1">
            <a:off x="3802580" y="3231243"/>
            <a:ext cx="556942" cy="580489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328CCF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084352" y="2964067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r>
              <a:rPr lang="en-US" sz="1200" i="1" dirty="0">
                <a:solidFill>
                  <a:srgbClr val="328CCF"/>
                </a:solidFill>
                <a:cs typeface="Canaro Book"/>
              </a:rPr>
              <a:t>“Keep busy”</a:t>
            </a:r>
          </a:p>
          <a:p>
            <a:pPr algn="ctr">
              <a:lnSpc>
                <a:spcPct val="90000"/>
              </a:lnSpc>
            </a:pPr>
            <a:r>
              <a:rPr lang="en-US" sz="2400" b="1" dirty="0">
                <a:solidFill>
                  <a:srgbClr val="328CCF"/>
                </a:solidFill>
                <a:cs typeface="Canaro Book"/>
              </a:rPr>
              <a:t>1</a:t>
            </a:r>
          </a:p>
        </p:txBody>
      </p:sp>
      <p:sp>
        <p:nvSpPr>
          <p:cNvPr id="4" name="Rectangle 3"/>
          <p:cNvSpPr/>
          <p:nvPr/>
        </p:nvSpPr>
        <p:spPr>
          <a:xfrm>
            <a:off x="4583669" y="2690541"/>
            <a:ext cx="995326" cy="5547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WIP</a:t>
            </a:r>
          </a:p>
        </p:txBody>
      </p:sp>
      <p:sp>
        <p:nvSpPr>
          <p:cNvPr id="5" name="Rectangle 4"/>
          <p:cNvSpPr/>
          <p:nvPr/>
        </p:nvSpPr>
        <p:spPr>
          <a:xfrm>
            <a:off x="4583669" y="4144216"/>
            <a:ext cx="995327" cy="55479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STARTING WORK</a:t>
            </a:r>
          </a:p>
        </p:txBody>
      </p:sp>
      <p:cxnSp>
        <p:nvCxnSpPr>
          <p:cNvPr id="6" name="Straight Arrow Connector 5"/>
          <p:cNvCxnSpPr>
            <a:stCxn id="5" idx="0"/>
            <a:endCxn id="4" idx="2"/>
          </p:cNvCxnSpPr>
          <p:nvPr/>
        </p:nvCxnSpPr>
        <p:spPr>
          <a:xfrm flipH="1" flipV="1">
            <a:off x="5081332" y="3245333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567855" y="2690540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Blocked work</a:t>
            </a:r>
          </a:p>
        </p:txBody>
      </p:sp>
      <p:sp>
        <p:nvSpPr>
          <p:cNvPr id="8" name="Rectangle 7"/>
          <p:cNvSpPr/>
          <p:nvPr/>
        </p:nvSpPr>
        <p:spPr>
          <a:xfrm>
            <a:off x="6567855" y="4144215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Idle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time risk</a:t>
            </a:r>
          </a:p>
        </p:txBody>
      </p:sp>
      <p:cxnSp>
        <p:nvCxnSpPr>
          <p:cNvPr id="9" name="Straight Arrow Connector 8"/>
          <p:cNvCxnSpPr>
            <a:stCxn id="5" idx="3"/>
            <a:endCxn id="8" idx="1"/>
          </p:cNvCxnSpPr>
          <p:nvPr/>
        </p:nvCxnSpPr>
        <p:spPr>
          <a:xfrm>
            <a:off x="5578996" y="4421612"/>
            <a:ext cx="988859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2"/>
            <a:endCxn id="8" idx="0"/>
          </p:cNvCxnSpPr>
          <p:nvPr/>
        </p:nvCxnSpPr>
        <p:spPr>
          <a:xfrm>
            <a:off x="7065518" y="3245333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3"/>
            <a:endCxn id="7" idx="1"/>
          </p:cNvCxnSpPr>
          <p:nvPr/>
        </p:nvCxnSpPr>
        <p:spPr>
          <a:xfrm>
            <a:off x="5578995" y="2967937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894531" y="3294609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</a:t>
            </a:r>
          </a:p>
        </p:txBody>
      </p:sp>
      <p:sp>
        <p:nvSpPr>
          <p:cNvPr id="13" name="Circular Arrow 12"/>
          <p:cNvSpPr>
            <a:spLocks noChangeAspect="1"/>
          </p:cNvSpPr>
          <p:nvPr/>
        </p:nvSpPr>
        <p:spPr>
          <a:xfrm rot="11410287">
            <a:off x="5794955" y="3235198"/>
            <a:ext cx="556942" cy="580489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328CCF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597760" y="2690540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LEADTIME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597760" y="4140261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Urgent work</a:t>
            </a:r>
          </a:p>
        </p:txBody>
      </p:sp>
      <p:cxnSp>
        <p:nvCxnSpPr>
          <p:cNvPr id="42" name="Straight Arrow Connector 41"/>
          <p:cNvCxnSpPr>
            <a:stCxn id="43" idx="3"/>
          </p:cNvCxnSpPr>
          <p:nvPr/>
        </p:nvCxnSpPr>
        <p:spPr>
          <a:xfrm>
            <a:off x="3593087" y="4417742"/>
            <a:ext cx="988859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593086" y="2964067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3095423" y="3241379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569578" y="1236866"/>
            <a:ext cx="995326" cy="55479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Unblocking work</a:t>
            </a:r>
          </a:p>
        </p:txBody>
      </p:sp>
      <p:cxnSp>
        <p:nvCxnSpPr>
          <p:cNvPr id="51" name="Straight Arrow Connector 50"/>
          <p:cNvCxnSpPr>
            <a:stCxn id="53" idx="0"/>
            <a:endCxn id="52" idx="2"/>
          </p:cNvCxnSpPr>
          <p:nvPr/>
        </p:nvCxnSpPr>
        <p:spPr>
          <a:xfrm flipH="1" flipV="1">
            <a:off x="7067241" y="1791658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583669" y="1236865"/>
            <a:ext cx="995326" cy="554793"/>
          </a:xfrm>
          <a:prstGeom prst="rect">
            <a:avLst/>
          </a:prstGeom>
          <a:solidFill>
            <a:srgbClr val="D4FCD0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FINISHING WORK</a:t>
            </a: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5578995" y="1510392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081332" y="1787704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586551" y="1240820"/>
            <a:ext cx="995326" cy="55479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Feedback delay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H="1" flipV="1">
            <a:off x="3084214" y="1795612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/>
          <p:nvPr/>
        </p:nvCxnSpPr>
        <p:spPr>
          <a:xfrm flipV="1">
            <a:off x="7563181" y="349990"/>
            <a:ext cx="575263" cy="4083629"/>
          </a:xfrm>
          <a:prstGeom prst="bentConnector2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/>
          <p:nvPr/>
        </p:nvCxnSpPr>
        <p:spPr>
          <a:xfrm rot="10800000" flipV="1">
            <a:off x="5081332" y="338703"/>
            <a:ext cx="3073494" cy="886873"/>
          </a:xfrm>
          <a:prstGeom prst="bentConnector2">
            <a:avLst/>
          </a:prstGeom>
          <a:ln w="28575"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7507360" y="2055529"/>
            <a:ext cx="282582" cy="3188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B</a:t>
            </a:r>
          </a:p>
        </p:txBody>
      </p:sp>
      <p:sp>
        <p:nvSpPr>
          <p:cNvPr id="76" name="Circular Arrow 75"/>
          <p:cNvSpPr/>
          <p:nvPr/>
        </p:nvSpPr>
        <p:spPr>
          <a:xfrm rot="10800000" flipH="1">
            <a:off x="7403736" y="1951335"/>
            <a:ext cx="494533" cy="515441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58792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034912" y="2386925"/>
            <a:ext cx="11867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rgbClr val="587925"/>
                </a:solidFill>
              </a:rPr>
              <a:t>“Collaboration”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669809" y="3857939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EDAB28"/>
                </a:solidFill>
              </a:rPr>
              <a:t>4</a:t>
            </a:r>
          </a:p>
        </p:txBody>
      </p:sp>
      <p:cxnSp>
        <p:nvCxnSpPr>
          <p:cNvPr id="85" name="Elbow Connector 84"/>
          <p:cNvCxnSpPr/>
          <p:nvPr/>
        </p:nvCxnSpPr>
        <p:spPr>
          <a:xfrm rot="5400000" flipH="1" flipV="1">
            <a:off x="2980378" y="775469"/>
            <a:ext cx="565233" cy="357560"/>
          </a:xfrm>
          <a:prstGeom prst="bentConnector3">
            <a:avLst>
              <a:gd name="adj1" fmla="val 101928"/>
            </a:avLst>
          </a:prstGeom>
          <a:ln w="2857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3441774" y="529677"/>
            <a:ext cx="1131721" cy="291585"/>
          </a:xfrm>
          <a:prstGeom prst="rect">
            <a:avLst/>
          </a:prstGeom>
          <a:solidFill>
            <a:srgbClr val="EBB101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  <a:cs typeface="Canaro Book"/>
              </a:rPr>
              <a:t>Understanding</a:t>
            </a:r>
          </a:p>
        </p:txBody>
      </p:sp>
      <p:cxnSp>
        <p:nvCxnSpPr>
          <p:cNvPr id="88" name="Elbow Connector 87"/>
          <p:cNvCxnSpPr>
            <a:cxnSpLocks/>
            <a:stCxn id="80" idx="3"/>
            <a:endCxn id="50" idx="0"/>
          </p:cNvCxnSpPr>
          <p:nvPr/>
        </p:nvCxnSpPr>
        <p:spPr>
          <a:xfrm>
            <a:off x="4573495" y="675470"/>
            <a:ext cx="2493746" cy="561396"/>
          </a:xfrm>
          <a:prstGeom prst="bentConnector2">
            <a:avLst/>
          </a:prstGeom>
          <a:ln w="28575"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3902156" y="2217474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D39E01"/>
                </a:solidFill>
                <a:cs typeface="Canaro Book"/>
              </a:rPr>
              <a:t>5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3652768" y="2088843"/>
            <a:ext cx="8531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rgbClr val="D39E01"/>
                </a:solidFill>
                <a:cs typeface="Canaro Book"/>
              </a:rPr>
              <a:t>“Learning”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3920811" y="1614416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</a:t>
            </a:r>
          </a:p>
        </p:txBody>
      </p:sp>
      <p:sp>
        <p:nvSpPr>
          <p:cNvPr id="97" name="Circular Arrow 96"/>
          <p:cNvSpPr>
            <a:spLocks noChangeAspect="1"/>
          </p:cNvSpPr>
          <p:nvPr/>
        </p:nvSpPr>
        <p:spPr>
          <a:xfrm rot="11410287" flipH="1" flipV="1">
            <a:off x="3804303" y="1555005"/>
            <a:ext cx="556942" cy="580489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D39E01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2851790" y="180360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2845445" y="37411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4230054" y="43393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652065" y="434484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844566" y="80521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5031926" y="329027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3672498" y="285766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811837" y="18083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7033922" y="3743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5910238" y="26799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grpSp>
        <p:nvGrpSpPr>
          <p:cNvPr id="123" name="Group 122"/>
          <p:cNvGrpSpPr/>
          <p:nvPr/>
        </p:nvGrpSpPr>
        <p:grpSpPr>
          <a:xfrm>
            <a:off x="5100583" y="2273633"/>
            <a:ext cx="172194" cy="326306"/>
            <a:chOff x="803263" y="299319"/>
            <a:chExt cx="294858" cy="410759"/>
          </a:xfrm>
        </p:grpSpPr>
        <p:sp>
          <p:nvSpPr>
            <p:cNvPr id="124" name="Oval 123"/>
            <p:cNvSpPr/>
            <p:nvPr/>
          </p:nvSpPr>
          <p:spPr>
            <a:xfrm>
              <a:off x="807156" y="462844"/>
              <a:ext cx="270933" cy="163689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03263" y="299319"/>
              <a:ext cx="294858" cy="410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-</a:t>
              </a:r>
            </a:p>
          </p:txBody>
        </p:sp>
      </p:grpSp>
      <p:sp>
        <p:nvSpPr>
          <p:cNvPr id="126" name="TextBox 125"/>
          <p:cNvSpPr txBox="1"/>
          <p:nvPr/>
        </p:nvSpPr>
        <p:spPr>
          <a:xfrm>
            <a:off x="7264517" y="4874526"/>
            <a:ext cx="1780618" cy="268974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FF0000"/>
                </a:solidFill>
              </a:rPr>
              <a:t>Keep everybody busy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7057329" y="4675157"/>
            <a:ext cx="1056410" cy="307766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</a:t>
            </a:r>
            <a:r>
              <a:rPr lang="en-US" sz="800" dirty="0">
                <a:solidFill>
                  <a:srgbClr val="FF0000"/>
                </a:solidFill>
              </a:rPr>
              <a:t>(constraint) </a:t>
            </a:r>
          </a:p>
        </p:txBody>
      </p:sp>
      <p:cxnSp>
        <p:nvCxnSpPr>
          <p:cNvPr id="128" name="Curved Connector 127"/>
          <p:cNvCxnSpPr>
            <a:cxnSpLocks/>
            <a:stCxn id="126" idx="1"/>
            <a:endCxn id="8" idx="2"/>
          </p:cNvCxnSpPr>
          <p:nvPr/>
        </p:nvCxnSpPr>
        <p:spPr>
          <a:xfrm rot="10800000">
            <a:off x="7065519" y="4699009"/>
            <a:ext cx="198999" cy="310005"/>
          </a:xfrm>
          <a:prstGeom prst="curvedConnector2">
            <a:avLst/>
          </a:prstGeom>
          <a:ln w="12700">
            <a:solidFill>
              <a:srgbClr val="FF0000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2917596" y="52069"/>
            <a:ext cx="1930127" cy="44132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400" dirty="0">
                <a:solidFill>
                  <a:srgbClr val="FF0000"/>
                </a:solidFill>
              </a:rPr>
              <a:t>Start work alone, finish work assigned to ME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5241819" y="825690"/>
            <a:ext cx="1056410" cy="307766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</a:t>
            </a:r>
            <a:r>
              <a:rPr lang="en-US" sz="800" dirty="0">
                <a:solidFill>
                  <a:srgbClr val="FF0000"/>
                </a:solidFill>
              </a:rPr>
              <a:t>(constraint) </a:t>
            </a:r>
          </a:p>
        </p:txBody>
      </p:sp>
      <p:cxnSp>
        <p:nvCxnSpPr>
          <p:cNvPr id="139" name="Curved Connector 138"/>
          <p:cNvCxnSpPr>
            <a:cxnSpLocks/>
            <a:stCxn id="137" idx="3"/>
          </p:cNvCxnSpPr>
          <p:nvPr/>
        </p:nvCxnSpPr>
        <p:spPr>
          <a:xfrm>
            <a:off x="4847723" y="272734"/>
            <a:ext cx="440746" cy="921559"/>
          </a:xfrm>
          <a:prstGeom prst="curvedConnector2">
            <a:avLst/>
          </a:prstGeom>
          <a:ln w="12700">
            <a:solidFill>
              <a:srgbClr val="FF0000"/>
            </a:solidFill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BE2AA66-6BE3-DC47-A8B6-621520A67C41}"/>
              </a:ext>
            </a:extLst>
          </p:cNvPr>
          <p:cNvGrpSpPr/>
          <p:nvPr/>
        </p:nvGrpSpPr>
        <p:grpSpPr>
          <a:xfrm>
            <a:off x="5715987" y="1191910"/>
            <a:ext cx="172194" cy="326306"/>
            <a:chOff x="803263" y="299319"/>
            <a:chExt cx="294858" cy="410759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F91D2B8-B9E1-954C-9E9E-DA07EB1C66E5}"/>
                </a:ext>
              </a:extLst>
            </p:cNvPr>
            <p:cNvSpPr/>
            <p:nvPr/>
          </p:nvSpPr>
          <p:spPr>
            <a:xfrm>
              <a:off x="807156" y="462844"/>
              <a:ext cx="270933" cy="163689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FC627682-4632-ED49-96D2-4831361670E3}"/>
                </a:ext>
              </a:extLst>
            </p:cNvPr>
            <p:cNvSpPr txBox="1"/>
            <p:nvPr/>
          </p:nvSpPr>
          <p:spPr>
            <a:xfrm>
              <a:off x="803263" y="299319"/>
              <a:ext cx="294858" cy="410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-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1D82B31F-1AC8-044E-A6D6-13433FCB5B4E}"/>
              </a:ext>
            </a:extLst>
          </p:cNvPr>
          <p:cNvSpPr txBox="1"/>
          <p:nvPr/>
        </p:nvSpPr>
        <p:spPr>
          <a:xfrm>
            <a:off x="6814256" y="8250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921B5723-6941-744D-BA3B-1F8BDD8AB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78" y="65123"/>
            <a:ext cx="3087088" cy="457200"/>
          </a:xfrm>
        </p:spPr>
        <p:txBody>
          <a:bodyPr anchor="t"/>
          <a:lstStyle/>
          <a:p>
            <a:pPr algn="l"/>
            <a:r>
              <a:rPr lang="en-BE" sz="4000" dirty="0"/>
              <a:t>How work works</a:t>
            </a:r>
            <a:br>
              <a:rPr lang="en-BE" sz="4000" dirty="0"/>
            </a:br>
            <a:r>
              <a:rPr lang="en-BE" sz="2800" dirty="0"/>
              <a:t>(System of work)</a:t>
            </a:r>
            <a:endParaRPr lang="en-BE" sz="4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3A78A43-C06E-464B-95C2-0039FB8F1E63}"/>
              </a:ext>
            </a:extLst>
          </p:cNvPr>
          <p:cNvSpPr/>
          <p:nvPr/>
        </p:nvSpPr>
        <p:spPr>
          <a:xfrm>
            <a:off x="-12077" y="4849414"/>
            <a:ext cx="36845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How Work Works (System of Work), by Patrick </a:t>
            </a:r>
            <a:r>
              <a:rPr lang="en-GB" sz="700" dirty="0" err="1">
                <a:solidFill>
                  <a:srgbClr val="202122"/>
                </a:solidFill>
                <a:latin typeface="Arial" panose="020B0604020202020204" pitchFamily="34" charset="0"/>
              </a:rPr>
              <a:t>Steyaert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, is licensed under the </a:t>
            </a:r>
            <a:r>
              <a:rPr lang="en-GB" sz="700" dirty="0">
                <a:solidFill>
                  <a:srgbClr val="3366BB"/>
                </a:solidFill>
                <a:latin typeface="Arial" panose="020B0604020202020204" pitchFamily="34" charset="0"/>
                <a:hlinkClick r:id="rId2" tooltip="w:en:Creative Commons"/>
              </a:rPr>
              <a:t>Creative Commons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GB" sz="700" dirty="0">
                <a:solidFill>
                  <a:srgbClr val="3366BB"/>
                </a:solidFill>
                <a:latin typeface="Arial" panose="020B0604020202020204" pitchFamily="34" charset="0"/>
                <a:hlinkClick r:id="rId3"/>
              </a:rPr>
              <a:t>Attribution-Share Alike 4.0 International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 license (CC BY-SA 4.0).</a:t>
            </a:r>
            <a:endParaRPr lang="en-BE" sz="700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AE1E7E9-0398-6A4F-8500-4F47A5884A52}"/>
              </a:ext>
            </a:extLst>
          </p:cNvPr>
          <p:cNvSpPr txBox="1"/>
          <p:nvPr/>
        </p:nvSpPr>
        <p:spPr>
          <a:xfrm>
            <a:off x="8857321" y="5001865"/>
            <a:ext cx="30809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sz="500" dirty="0">
                <a:solidFill>
                  <a:schemeClr val="bg1">
                    <a:lumMod val="50000"/>
                  </a:schemeClr>
                </a:solidFill>
              </a:rPr>
              <a:t>v 1.0</a:t>
            </a:r>
          </a:p>
        </p:txBody>
      </p:sp>
    </p:spTree>
    <p:extLst>
      <p:ext uri="{BB962C8B-B14F-4D97-AF65-F5344CB8AC3E}">
        <p14:creationId xmlns:p14="http://schemas.microsoft.com/office/powerpoint/2010/main" val="174319431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6_Influencer - With Logos">
  <a:themeElements>
    <a:clrScheme name="Custom 1">
      <a:dk1>
        <a:srgbClr val="253437"/>
      </a:dk1>
      <a:lt1>
        <a:srgbClr val="FFFFFF"/>
      </a:lt1>
      <a:dk2>
        <a:srgbClr val="EE3938"/>
      </a:dk2>
      <a:lt2>
        <a:srgbClr val="F8F8F8"/>
      </a:lt2>
      <a:accent1>
        <a:srgbClr val="395055"/>
      </a:accent1>
      <a:accent2>
        <a:srgbClr val="FFFFFF"/>
      </a:accent2>
      <a:accent3>
        <a:srgbClr val="EE3938"/>
      </a:accent3>
      <a:accent4>
        <a:srgbClr val="EE3938"/>
      </a:accent4>
      <a:accent5>
        <a:srgbClr val="F8F8F8"/>
      </a:accent5>
      <a:accent6>
        <a:srgbClr val="F8F8F8"/>
      </a:accent6>
      <a:hlink>
        <a:srgbClr val="EE3938"/>
      </a:hlink>
      <a:folHlink>
        <a:srgbClr val="BCBCB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18CCF"/>
        </a:solidFill>
        <a:ln w="38100"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30707</TotalTime>
  <Words>117</Words>
  <Application>Microsoft Macintosh PowerPoint</Application>
  <PresentationFormat>On-screen Show (16:9)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Bebas Neue Regular</vt:lpstr>
      <vt:lpstr>Calibri</vt:lpstr>
      <vt:lpstr>6_Influencer - With Logos</vt:lpstr>
      <vt:lpstr>How work works (System of work)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Arlette Vertcammen</dc:creator>
  <cp:lastModifiedBy>Patrick Steyaert</cp:lastModifiedBy>
  <cp:revision>1867</cp:revision>
  <cp:lastPrinted>2018-05-19T10:11:01Z</cp:lastPrinted>
  <dcterms:created xsi:type="dcterms:W3CDTF">2017-02-22T12:40:03Z</dcterms:created>
  <dcterms:modified xsi:type="dcterms:W3CDTF">2021-03-15T12:35:24Z</dcterms:modified>
</cp:coreProperties>
</file>

<file path=docProps/thumbnail.jpeg>
</file>